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41" r:id="rId2"/>
    <p:sldMasterId id="2147483819" r:id="rId3"/>
  </p:sldMasterIdLst>
  <p:notesMasterIdLst>
    <p:notesMasterId r:id="rId5"/>
  </p:notesMasterIdLst>
  <p:handoutMasterIdLst>
    <p:handoutMasterId r:id="rId6"/>
  </p:handoutMasterIdLst>
  <p:sldIdLst>
    <p:sldId id="2145706883" r:id="rId4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14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6675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sen, Jan" initials="MJ" lastIdx="1" clrIdx="0">
    <p:extLst>
      <p:ext uri="{19B8F6BF-5375-455C-9EA6-DF929625EA0E}">
        <p15:presenceInfo xmlns:p15="http://schemas.microsoft.com/office/powerpoint/2012/main" userId="S-1-5-21-1780023116-3575970736-2972299393-67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22D"/>
    <a:srgbClr val="DB951E"/>
    <a:srgbClr val="00B050"/>
    <a:srgbClr val="D2E1C8"/>
    <a:srgbClr val="C31414"/>
    <a:srgbClr val="FFFF00"/>
    <a:srgbClr val="FCE4E4"/>
    <a:srgbClr val="DFD9DD"/>
    <a:srgbClr val="F8AF6C"/>
    <a:srgbClr val="00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1111111-1111-1111-1111-111111111111}">
  <a:tblStyle styleId="{11111111-1111-1111-1111-111111111111}" styleName="Coop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595" autoAdjust="0"/>
  </p:normalViewPr>
  <p:slideViewPr>
    <p:cSldViewPr snapToGrid="0" showGuides="1">
      <p:cViewPr varScale="1">
        <p:scale>
          <a:sx n="67" d="100"/>
          <a:sy n="67" d="100"/>
        </p:scale>
        <p:origin x="796" y="44"/>
      </p:cViewPr>
      <p:guideLst>
        <p:guide pos="914"/>
        <p:guide orient="horz" pos="1049"/>
        <p:guide pos="166"/>
        <p:guide pos="6675"/>
        <p:guide orient="horz" pos="3612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09497-5E90-B844-8FB5-7CF09A40E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5C0D4-C285-614E-B36D-75806EE595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3386-8FFB-3445-A25B-9E6F912AED78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30982-7983-5A43-8F7C-8A9FEF0849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EC48B-A4ED-1C4F-8E44-568D2304BF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C6C2-826E-7E4F-8187-36470FDD49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2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AC612-90CB-4842-A0C7-F7C309BF9A06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A262-F491-42F0-87EA-1E34B6601D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3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47D727-0FF2-41F3-8471-CBEE385096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109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455E6A-FDCB-4AB5-8C7B-8E5FB1C60A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741906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DC769-86A6-4CAF-A8AC-DC2072FEE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73881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A69907-E7E6-1F44-B563-60C092DAA1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hvi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DAEF05C-5531-4739-BDB0-D561C0550F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623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DAEF05C-5531-4739-BDB0-D561C0550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892AE-A022-AA43-B4C9-7650F744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CB9AA9C-2838-1E45-B44C-B273ADE923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7101" y="1581804"/>
            <a:ext cx="8016876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05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E6193B4-FE4E-4483-B86F-92F883AB27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4932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9F5AA-B5EF-B347-B26A-6C0D8F1C4A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5FDFC-53C8-E446-9128-03DA51416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8DA2D07-5569-1842-93A9-EE073821DF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463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5304ADB-F2E5-704F-A127-8A30128C67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025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1C2D2A-E0B9-4FD1-91A6-2A9007D9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917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6F3972-2065-47FE-B8F2-F95205AB8A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286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3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2" y="476250"/>
            <a:ext cx="5508625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46AC0-47A1-364C-BDC3-C6E7EA288D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1BC8-6847-0D48-9B54-E00E2A246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44549C-8CC0-3C4E-A32E-A2B6521EFB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3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+ 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93F354C-695E-437C-8804-36FC7736D5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020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1" y="476250"/>
            <a:ext cx="5508738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728663"/>
            <a:ext cx="5243513" cy="8531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9F2B4-2BBA-ED43-9FBC-52072524E7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0BD9A-01B7-9D40-B8F7-A98CE6832A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3C2602-E37E-0046-8908-9631895DFF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0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eig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81C3530-3AA6-4781-BD17-157FA47747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87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1255726"/>
            <a:ext cx="11306175" cy="5126023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1B2E0-A663-D04E-BEC8-F2E9C6222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6D1AD-86B6-934B-A52C-4692CD719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B5F1BF-0E6C-441D-8FB3-2827078E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912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51D029-E3BD-4F75-9120-372252E92A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831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1255726"/>
            <a:ext cx="11306175" cy="5126023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1827-F159-CB49-92BF-388039122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386" y="1590675"/>
            <a:ext cx="5244151" cy="141763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98B7-3320-B147-9B29-444461B6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8AC43-F953-884B-97FC-A33DF60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3FDF74-55C9-4544-9725-3DAA3674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75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F5DF0D6-9821-49A6-90C9-29F62A8CE8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334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134A69-7C76-A24C-A494-DA4A984CA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5"/>
          <a:stretch/>
        </p:blipFill>
        <p:spPr>
          <a:xfrm>
            <a:off x="442912" y="476249"/>
            <a:ext cx="11306176" cy="5905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8BB79B-5C80-4440-B287-19AF353E42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1BF96-FAEE-4B4A-8859-584213A28DCE}"/>
              </a:ext>
            </a:extLst>
          </p:cNvPr>
          <p:cNvSpPr txBox="1"/>
          <p:nvPr userDrawn="1"/>
        </p:nvSpPr>
        <p:spPr>
          <a:xfrm>
            <a:off x="12370682" y="2043795"/>
            <a:ext cx="264989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>
                <a:latin typeface="+mj-lt"/>
              </a:rPr>
              <a:t>Skift billede:</a:t>
            </a:r>
          </a:p>
          <a:p>
            <a:pPr algn="l"/>
            <a:r>
              <a:rPr lang="da-DK" sz="1000" dirty="0">
                <a:latin typeface="+mj-lt"/>
              </a:rPr>
              <a:t>Klik uden for format</a:t>
            </a:r>
          </a:p>
          <a:p>
            <a:pPr algn="l"/>
            <a:r>
              <a:rPr lang="da-DK" sz="1000" dirty="0">
                <a:latin typeface="+mj-lt"/>
              </a:rPr>
              <a:t>Højre klik for at formatere baggrunden</a:t>
            </a:r>
          </a:p>
          <a:p>
            <a:pPr algn="l"/>
            <a:r>
              <a:rPr lang="da-DK" sz="1000" dirty="0">
                <a:latin typeface="+mj-lt"/>
              </a:rPr>
              <a:t>Klik på fil og indsæt dit billede </a:t>
            </a:r>
          </a:p>
          <a:p>
            <a:pPr algn="l"/>
            <a:endParaRPr lang="da-DK" sz="1000" dirty="0">
              <a:latin typeface="+mj-lt"/>
            </a:endParaRPr>
          </a:p>
          <a:p>
            <a:pPr algn="l"/>
            <a:endParaRPr lang="da-DK" sz="1000" dirty="0">
              <a:latin typeface="+mj-lt"/>
            </a:endParaRPr>
          </a:p>
          <a:p>
            <a:pPr algn="l"/>
            <a:endParaRPr lang="da-DK" sz="10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6F17E-412A-D244-A943-9E11EE61E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C888D-DCEA-1A43-9019-708D97D2B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387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F57D6B0-063A-459B-9FC1-47C728F25E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123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9BB247-7981-9741-859D-B8C30704E5DE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9DBAC-767C-D342-854F-60DA79756E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B50A2-70DB-3847-A903-CB54983A8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BD8E-A71F-9446-A801-EAE160B92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75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A5C9FD-2F2B-4228-A5C7-5B32F1792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465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A5C9FD-2F2B-4228-A5C7-5B32F1792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FB05C-4B56-44BB-AD88-F66ABEF70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66755-16EC-4A5E-98EA-530922E6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917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A5C9FD-2F2B-4228-A5C7-5B32F1792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067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A5C9FD-2F2B-4228-A5C7-5B32F1792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FB05C-4B56-44BB-AD88-F66ABEF70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626" y="6551733"/>
            <a:ext cx="856049" cy="174685"/>
          </a:xfrm>
          <a:prstGeom prst="rect">
            <a:avLst/>
          </a:prstGeom>
        </p:spPr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66755-16EC-4A5E-98EA-530922E6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387" y="6551733"/>
            <a:ext cx="3850563" cy="17468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1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7FCCED8-2246-4ABA-9381-8E78341D9C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5554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blipFill>
            <a:blip r:embed="rId6"/>
            <a:stretch>
              <a:fillRect l="-80" t="-1" r="-2636" b="-26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C095F1-5F40-DD4E-B507-AE2F7EA354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565E2-D248-F948-8E4B-AB609D903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055BF-DB78-5C4C-BAF7-DE2EBCD22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2754A-5714-E24D-9DEF-629BD67A7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1338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0D1AD4D-855B-4784-AE5C-B8887A3F2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009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3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99E0C-9DDD-C548-8974-EB6B9028E3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9B0C79-818E-3D49-B8D7-5DF32C53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A1125-79F9-4C45-A8E1-709E753CD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4F720-23EC-F84C-93B3-87F966FCC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55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8E347DE-3B7E-45EB-BE12-7733FB2667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672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6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D02F63-F484-DB46-9B42-1536CD11A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1232D5-67BF-F241-9443-CDA869B7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CB311-AFAF-2B4D-9D41-08AD1BF58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9928-1379-D147-A3CF-4CB673387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098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kst + billede logo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592B8C-073C-442C-B20E-BD6F4E4F74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518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14B98-22BA-F643-92D2-2B76B96A3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1165FB-E3AF-D249-979A-93771E14F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168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kst + billede logo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6D07340-C78C-4787-8E6C-7388BFE97E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1110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33704-1AA4-A74C-9414-0CACC24A5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396AD9-8E5D-FC43-BCC9-E9EF058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729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19D75D1-567D-4143-A53C-A50D866E97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893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FBC2466-C351-6F41-822D-3C7A2BDE0F5B}"/>
              </a:ext>
            </a:extLst>
          </p:cNvPr>
          <p:cNvSpPr/>
          <p:nvPr userDrawn="1"/>
        </p:nvSpPr>
        <p:spPr>
          <a:xfrm>
            <a:off x="442913" y="1255726"/>
            <a:ext cx="11306175" cy="5126023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72D6E94-B671-C44F-9570-58C2551AD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869140"/>
            <a:ext cx="1584325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3309F70-BF39-9E4F-B5DA-B6D423041E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0463" y="1869140"/>
            <a:ext cx="1578875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8940-759C-AC48-9CF8-563AFF5B23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1868488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D7ADF8-24E1-B74F-8B01-78781C93D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4444" y="1868488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C37B05-FCB5-4945-9593-E47433B009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95662"/>
            <a:ext cx="1584325" cy="1260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5AE28A9-6269-6E4F-8F92-2550BD0127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0463" y="3795662"/>
            <a:ext cx="1578875" cy="1260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6FCAF1-EB5D-9042-A075-963AA12B3C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7600" y="3795010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0006B0-68FC-F842-B106-CE9808691A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4444" y="3795010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3A34-178C-AC47-A92A-DE1A969D3E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7524-BF7E-B94B-9EE7-911A035B6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396D89-407D-4C79-BEF7-B3BB7931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38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grøn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55F8563-F1CE-4926-B6DB-5AAD40414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1557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F87E191-873D-3C40-A883-357DE79D4FE7}"/>
              </a:ext>
            </a:extLst>
          </p:cNvPr>
          <p:cNvSpPr/>
          <p:nvPr userDrawn="1"/>
        </p:nvSpPr>
        <p:spPr>
          <a:xfrm>
            <a:off x="442913" y="1255726"/>
            <a:ext cx="11306175" cy="5126023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4DF24A5-C042-4C42-8940-69B5F87BC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2087320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B128ECD-4B46-C44B-8C8A-C62060ECF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67100" y="2087971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6EA4182-54F0-4440-9082-F49341002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2" y="3173659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3234246-2F2A-4C4D-BFA9-0F537CE78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7100" y="3174310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177F9C-D94F-3342-BAD8-E6B6EEE06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462" y="4259998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93F2B7-813E-8747-8986-7128E8F563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7100" y="4260649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3A4BE-80AD-B448-9616-C0D2322478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C647-C6E2-764E-AB20-4E8FB499521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987E91-1D4E-46C6-A700-06E94128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529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hvid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01597E-00BD-414F-97F6-0E0969360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768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904631D-F2C3-BE47-91DC-079BC2DB96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1" y="1581804"/>
            <a:ext cx="10777225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26940D-6F47-49DA-A41F-AEFB8817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07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vmlDrawing" Target="../drawings/vmlDrawing19.v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21.vml"/><Relationship Id="rId7" Type="http://schemas.openxmlformats.org/officeDocument/2006/relationships/image" Target="../media/image10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tags" Target="../tags/tag22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BA973B-0E69-4528-8D3C-C5B596DD1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535988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0" name="think-cell Slide" r:id="rId21" imgW="347" imgH="348" progId="TCLayout.ActiveDocument.1">
                  <p:embed/>
                </p:oleObj>
              </mc:Choice>
              <mc:Fallback>
                <p:oleObj name="think-cell Slide" r:id="rId2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31D68-19DD-41BC-9C7E-EA2049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10777225" cy="8531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71385-73A5-476C-9F9A-F8F0B17F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87" y="1581804"/>
            <a:ext cx="8052437" cy="45475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5B33-E8F2-4275-BE5B-5F9C61EC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0626" y="6551733"/>
            <a:ext cx="856049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0AD088-394C-F741-97F1-90AE5DA9DC2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7794A7-0409-4A44-9441-CCC6201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387" y="6551733"/>
            <a:ext cx="3850563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42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6" r:id="rId13"/>
    <p:sldLayoutId id="2147483721" r:id="rId14"/>
    <p:sldLayoutId id="2147483722" r:id="rId15"/>
    <p:sldLayoutId id="2147483734" r:id="rId16"/>
    <p:sldLayoutId id="214748373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2"/>
          </a:solidFill>
          <a:latin typeface="COOP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COOP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438">
          <p15:clr>
            <a:srgbClr val="F26B43"/>
          </p15:clr>
        </p15:guide>
        <p15:guide id="3" pos="2184">
          <p15:clr>
            <a:srgbClr val="F26B43"/>
          </p15:clr>
        </p15:guide>
        <p15:guide id="4" pos="2026">
          <p15:clr>
            <a:srgbClr val="F26B43"/>
          </p15:clr>
        </p15:guide>
        <p15:guide id="5" pos="3931">
          <p15:clr>
            <a:srgbClr val="F26B43"/>
          </p15:clr>
        </p15:guide>
        <p15:guide id="6" pos="3749">
          <p15:clr>
            <a:srgbClr val="F26B43"/>
          </p15:clr>
        </p15:guide>
        <p15:guide id="7" pos="5677">
          <p15:clr>
            <a:srgbClr val="F26B43"/>
          </p15:clr>
        </p15:guide>
        <p15:guide id="8" pos="5518">
          <p15:clr>
            <a:srgbClr val="F26B43"/>
          </p15:clr>
        </p15:guide>
        <p15:guide id="13" pos="7242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300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4020">
          <p15:clr>
            <a:srgbClr val="F26B43"/>
          </p15:clr>
        </p15:guide>
        <p15:guide id="18" orient="horz" pos="459">
          <p15:clr>
            <a:srgbClr val="F26B43"/>
          </p15:clr>
        </p15:guide>
        <p15:guide id="19" orient="horz" pos="42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0F1BE1C-67EC-49C7-AB7B-DCC88F2739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93810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0F1BE1C-67EC-49C7-AB7B-DCC88F273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5B33-E8F2-4275-BE5B-5F9C61EC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0626" y="6551733"/>
            <a:ext cx="856049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0AD088-394C-F741-97F1-90AE5DA9DC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7794A7-0409-4A44-9441-CCC6201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387" y="6551733"/>
            <a:ext cx="3850563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endParaRPr lang="da-DK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029BE9D-6A21-48B9-A431-F3AA0807D254}"/>
              </a:ext>
            </a:extLst>
          </p:cNvPr>
          <p:cNvSpPr txBox="1">
            <a:spLocks/>
          </p:cNvSpPr>
          <p:nvPr userDrawn="1"/>
        </p:nvSpPr>
        <p:spPr>
          <a:xfrm>
            <a:off x="373648" y="354460"/>
            <a:ext cx="11312797" cy="8531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i="0" kern="1200">
                <a:solidFill>
                  <a:schemeClr val="tx2"/>
                </a:solidFill>
                <a:latin typeface="COOP" pitchFamily="2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Agenda</a:t>
            </a:r>
          </a:p>
          <a:p>
            <a:r>
              <a:rPr lang="da-DK" sz="2400" b="0" dirty="0"/>
              <a:t>Pkt. 14.19 - Årsrapporter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D8AEF-32D2-4E11-B45F-BECE984CDA99}"/>
              </a:ext>
            </a:extLst>
          </p:cNvPr>
          <p:cNvSpPr/>
          <p:nvPr userDrawn="1"/>
        </p:nvSpPr>
        <p:spPr>
          <a:xfrm>
            <a:off x="1085849" y="1380077"/>
            <a:ext cx="115252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dirty="0">
                <a:solidFill>
                  <a:schemeClr val="tx2"/>
                </a:solidFill>
                <a:latin typeface="+mj-lt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1CBCA-DE9F-47AD-8345-C8C5E164DBF8}"/>
              </a:ext>
            </a:extLst>
          </p:cNvPr>
          <p:cNvSpPr/>
          <p:nvPr userDrawn="1"/>
        </p:nvSpPr>
        <p:spPr>
          <a:xfrm>
            <a:off x="1085849" y="2621819"/>
            <a:ext cx="115252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dirty="0">
                <a:solidFill>
                  <a:schemeClr val="tx2"/>
                </a:solidFill>
                <a:latin typeface="+mj-lt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9F0CC-774A-4EE7-9D86-98E2D5C380EB}"/>
              </a:ext>
            </a:extLst>
          </p:cNvPr>
          <p:cNvSpPr/>
          <p:nvPr userDrawn="1"/>
        </p:nvSpPr>
        <p:spPr>
          <a:xfrm>
            <a:off x="1085849" y="3863561"/>
            <a:ext cx="115252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dirty="0">
                <a:solidFill>
                  <a:schemeClr val="tx2"/>
                </a:solidFill>
                <a:latin typeface="+mj-lt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E9693-11BA-42D0-A201-06EFF79C0994}"/>
              </a:ext>
            </a:extLst>
          </p:cNvPr>
          <p:cNvSpPr/>
          <p:nvPr userDrawn="1"/>
        </p:nvSpPr>
        <p:spPr>
          <a:xfrm>
            <a:off x="2562224" y="1380077"/>
            <a:ext cx="903922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tx1"/>
                </a:solidFill>
                <a:latin typeface="+mj-lt"/>
              </a:rPr>
              <a:t>Kort gennemgang af årsrapporter</a:t>
            </a:r>
            <a:endParaRPr lang="da-DK" sz="3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850DCE-A489-4D55-88B4-70617B06974B}"/>
              </a:ext>
            </a:extLst>
          </p:cNvPr>
          <p:cNvSpPr/>
          <p:nvPr userDrawn="1"/>
        </p:nvSpPr>
        <p:spPr>
          <a:xfrm>
            <a:off x="2562224" y="2621819"/>
            <a:ext cx="903922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tx1"/>
                </a:solidFill>
                <a:latin typeface="+mj-lt"/>
              </a:rPr>
              <a:t>Gennemgang af revisionsprotokollaterne ved Deloitte og Intern Koncernrevision </a:t>
            </a:r>
            <a:endParaRPr lang="da-DK" sz="3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00E02-7049-4D95-A525-4AD029F469A6}"/>
              </a:ext>
            </a:extLst>
          </p:cNvPr>
          <p:cNvSpPr/>
          <p:nvPr userDrawn="1"/>
        </p:nvSpPr>
        <p:spPr>
          <a:xfrm>
            <a:off x="2562224" y="3863561"/>
            <a:ext cx="903922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tx1"/>
                </a:solidFill>
                <a:latin typeface="+mj-lt"/>
              </a:rPr>
              <a:t>Opdatering fra Revisionsudvalg</a:t>
            </a:r>
            <a:endParaRPr lang="da-DK" sz="32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6F09DF-9FF8-4838-82DB-01718BF7F1A4}"/>
              </a:ext>
            </a:extLst>
          </p:cNvPr>
          <p:cNvCxnSpPr>
            <a:cxnSpLocks/>
          </p:cNvCxnSpPr>
          <p:nvPr userDrawn="1"/>
        </p:nvCxnSpPr>
        <p:spPr>
          <a:xfrm flipV="1">
            <a:off x="2400300" y="1380077"/>
            <a:ext cx="0" cy="1000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D30CC9-1875-41D3-B888-F074157977EC}"/>
              </a:ext>
            </a:extLst>
          </p:cNvPr>
          <p:cNvCxnSpPr>
            <a:cxnSpLocks/>
          </p:cNvCxnSpPr>
          <p:nvPr userDrawn="1"/>
        </p:nvCxnSpPr>
        <p:spPr>
          <a:xfrm flipV="1">
            <a:off x="2400300" y="2621819"/>
            <a:ext cx="0" cy="1000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1A25CF-B86E-4A35-9A46-3C02AB99DBA3}"/>
              </a:ext>
            </a:extLst>
          </p:cNvPr>
          <p:cNvCxnSpPr>
            <a:cxnSpLocks/>
          </p:cNvCxnSpPr>
          <p:nvPr userDrawn="1"/>
        </p:nvCxnSpPr>
        <p:spPr>
          <a:xfrm flipV="1">
            <a:off x="2400300" y="3863561"/>
            <a:ext cx="0" cy="1000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B9FF867-0DB7-417B-803A-A98B15B27E5A}"/>
              </a:ext>
            </a:extLst>
          </p:cNvPr>
          <p:cNvSpPr/>
          <p:nvPr userDrawn="1"/>
        </p:nvSpPr>
        <p:spPr>
          <a:xfrm>
            <a:off x="1085849" y="5105304"/>
            <a:ext cx="115252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dirty="0">
                <a:solidFill>
                  <a:schemeClr val="tx2"/>
                </a:solidFill>
                <a:latin typeface="+mj-lt"/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0721F2-661E-465E-81C2-3369AACBF639}"/>
              </a:ext>
            </a:extLst>
          </p:cNvPr>
          <p:cNvSpPr/>
          <p:nvPr userDrawn="1"/>
        </p:nvSpPr>
        <p:spPr>
          <a:xfrm>
            <a:off x="2562224" y="5105304"/>
            <a:ext cx="903922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tx1"/>
                </a:solidFill>
                <a:latin typeface="+mj-lt"/>
              </a:rPr>
              <a:t>Godkendelse af årsrapporter og revisionsprotokollater </a:t>
            </a:r>
            <a:endParaRPr lang="da-DK" sz="32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A596F0-6905-435C-A950-52B607826D70}"/>
              </a:ext>
            </a:extLst>
          </p:cNvPr>
          <p:cNvCxnSpPr>
            <a:cxnSpLocks/>
          </p:cNvCxnSpPr>
          <p:nvPr userDrawn="1"/>
        </p:nvCxnSpPr>
        <p:spPr>
          <a:xfrm flipV="1">
            <a:off x="2400300" y="5105304"/>
            <a:ext cx="0" cy="1000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2"/>
          </a:solidFill>
          <a:latin typeface="COOP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COOP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438">
          <p15:clr>
            <a:srgbClr val="F26B43"/>
          </p15:clr>
        </p15:guide>
        <p15:guide id="3" pos="2184">
          <p15:clr>
            <a:srgbClr val="F26B43"/>
          </p15:clr>
        </p15:guide>
        <p15:guide id="4" pos="2026">
          <p15:clr>
            <a:srgbClr val="F26B43"/>
          </p15:clr>
        </p15:guide>
        <p15:guide id="5" pos="3931">
          <p15:clr>
            <a:srgbClr val="F26B43"/>
          </p15:clr>
        </p15:guide>
        <p15:guide id="6" pos="3749">
          <p15:clr>
            <a:srgbClr val="F26B43"/>
          </p15:clr>
        </p15:guide>
        <p15:guide id="7" pos="5677">
          <p15:clr>
            <a:srgbClr val="F26B43"/>
          </p15:clr>
        </p15:guide>
        <p15:guide id="8" pos="5518">
          <p15:clr>
            <a:srgbClr val="F26B43"/>
          </p15:clr>
        </p15:guide>
        <p15:guide id="13" pos="7242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187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4020">
          <p15:clr>
            <a:srgbClr val="F26B43"/>
          </p15:clr>
        </p15:guide>
        <p15:guide id="18" orient="horz" pos="459">
          <p15:clr>
            <a:srgbClr val="F26B43"/>
          </p15:clr>
        </p15:guide>
        <p15:guide id="19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0F1BE1C-67EC-49C7-AB7B-DCC88F2739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3394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0F1BE1C-67EC-49C7-AB7B-DCC88F273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A person sitting on a table&#10;&#10;Description automatically generated">
            <a:extLst>
              <a:ext uri="{FF2B5EF4-FFF2-40B4-BE49-F238E27FC236}">
                <a16:creationId xmlns:a16="http://schemas.microsoft.com/office/drawing/2014/main" id="{A624255E-C57C-457B-9913-D0DCACAE9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b="131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C3DB589-6F3A-43A4-AB38-54610995929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0ACED3E-890E-468E-AEB7-2E391ACC25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44" name="Titel 2">
            <a:extLst>
              <a:ext uri="{FF2B5EF4-FFF2-40B4-BE49-F238E27FC236}">
                <a16:creationId xmlns:a16="http://schemas.microsoft.com/office/drawing/2014/main" id="{D3E440A9-9381-4E0A-8713-951F4F87437D}"/>
              </a:ext>
            </a:extLst>
          </p:cNvPr>
          <p:cNvSpPr txBox="1">
            <a:spLocks/>
          </p:cNvSpPr>
          <p:nvPr userDrawn="1"/>
        </p:nvSpPr>
        <p:spPr>
          <a:xfrm>
            <a:off x="439601" y="402586"/>
            <a:ext cx="11312797" cy="853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i="0" kern="1200">
                <a:solidFill>
                  <a:schemeClr val="tx2"/>
                </a:solidFill>
                <a:latin typeface="COOP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a-DK" sz="5400"/>
              <a:t>Agenda</a:t>
            </a:r>
            <a:endParaRPr lang="da-DK" sz="5400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07B34E65-A60B-4FF0-A669-A8D61917517A}"/>
              </a:ext>
            </a:extLst>
          </p:cNvPr>
          <p:cNvSpPr/>
          <p:nvPr userDrawn="1"/>
        </p:nvSpPr>
        <p:spPr>
          <a:xfrm>
            <a:off x="6199327" y="2939585"/>
            <a:ext cx="5085349" cy="6241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24AFCA9-F453-4EFC-ACD1-E7F42CEE5928}"/>
              </a:ext>
            </a:extLst>
          </p:cNvPr>
          <p:cNvSpPr/>
          <p:nvPr userDrawn="1"/>
        </p:nvSpPr>
        <p:spPr>
          <a:xfrm rot="10800000">
            <a:off x="907325" y="2939585"/>
            <a:ext cx="5085349" cy="6241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9A6303-AF89-4C79-8B42-98DD761AD7C0}"/>
              </a:ext>
            </a:extLst>
          </p:cNvPr>
          <p:cNvSpPr/>
          <p:nvPr userDrawn="1"/>
        </p:nvSpPr>
        <p:spPr>
          <a:xfrm>
            <a:off x="907324" y="3573578"/>
            <a:ext cx="3309257" cy="624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a-DK" sz="2000" b="1" dirty="0">
                <a:solidFill>
                  <a:schemeClr val="tx2"/>
                </a:solidFill>
                <a:latin typeface="+mj-lt"/>
              </a:rPr>
              <a:t>Nemmere at forstå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AD479C-044F-4907-8698-45F4E018CDAF}"/>
              </a:ext>
            </a:extLst>
          </p:cNvPr>
          <p:cNvSpPr/>
          <p:nvPr userDrawn="1"/>
        </p:nvSpPr>
        <p:spPr>
          <a:xfrm>
            <a:off x="7975419" y="3573578"/>
            <a:ext cx="3309257" cy="624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a-DK" sz="2000" b="1" dirty="0">
                <a:solidFill>
                  <a:schemeClr val="tx2"/>
                </a:solidFill>
                <a:latin typeface="+mj-lt"/>
              </a:rPr>
              <a:t>Sværere at forstå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A9BC1C-01A7-4B34-A6BB-9385B80E7D44}"/>
              </a:ext>
            </a:extLst>
          </p:cNvPr>
          <p:cNvSpPr/>
          <p:nvPr userDrawn="1"/>
        </p:nvSpPr>
        <p:spPr>
          <a:xfrm>
            <a:off x="907324" y="2174963"/>
            <a:ext cx="4491990" cy="624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a-DK" sz="3200" b="1" dirty="0">
                <a:solidFill>
                  <a:schemeClr val="tx1"/>
                </a:solidFill>
                <a:latin typeface="+mj-lt"/>
              </a:rPr>
              <a:t>2019 I </a:t>
            </a:r>
            <a:r>
              <a:rPr lang="da-DK" sz="3200" b="1" u="sng" dirty="0">
                <a:solidFill>
                  <a:schemeClr val="tx1"/>
                </a:solidFill>
                <a:latin typeface="+mj-lt"/>
              </a:rPr>
              <a:t>ORD</a:t>
            </a:r>
            <a:br>
              <a:rPr lang="da-DK" sz="3200" b="1" u="sng" dirty="0">
                <a:solidFill>
                  <a:schemeClr val="tx1"/>
                </a:solidFill>
                <a:latin typeface="+mj-lt"/>
              </a:rPr>
            </a:br>
            <a:r>
              <a:rPr lang="da-DK" sz="2400" dirty="0">
                <a:solidFill>
                  <a:schemeClr val="tx1"/>
                </a:solidFill>
                <a:latin typeface="+mj-lt"/>
              </a:rPr>
              <a:t>Coop Familien</a:t>
            </a:r>
            <a:endParaRPr lang="da-D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E84855-9E87-4310-A7EB-BE8689719D52}"/>
              </a:ext>
            </a:extLst>
          </p:cNvPr>
          <p:cNvSpPr/>
          <p:nvPr userDrawn="1"/>
        </p:nvSpPr>
        <p:spPr>
          <a:xfrm>
            <a:off x="6199327" y="2174963"/>
            <a:ext cx="5085349" cy="624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a-DK" sz="3200" b="1" dirty="0">
                <a:solidFill>
                  <a:schemeClr val="tx1"/>
                </a:solidFill>
                <a:latin typeface="+mj-lt"/>
              </a:rPr>
              <a:t>2019 I </a:t>
            </a:r>
            <a:r>
              <a:rPr lang="da-DK" sz="3200" b="1" u="sng" dirty="0">
                <a:solidFill>
                  <a:schemeClr val="tx1"/>
                </a:solidFill>
                <a:latin typeface="+mj-lt"/>
              </a:rPr>
              <a:t>TAL</a:t>
            </a:r>
            <a:br>
              <a:rPr lang="da-DK" sz="3200" b="1" u="sng" dirty="0">
                <a:solidFill>
                  <a:schemeClr val="tx1"/>
                </a:solidFill>
                <a:latin typeface="+mj-lt"/>
              </a:rPr>
            </a:br>
            <a:r>
              <a:rPr lang="da-DK" sz="2400" dirty="0">
                <a:solidFill>
                  <a:schemeClr val="tx1"/>
                </a:solidFill>
                <a:latin typeface="+mj-lt"/>
              </a:rPr>
              <a:t>Coop </a:t>
            </a:r>
            <a:r>
              <a:rPr lang="da-DK" sz="2400" dirty="0" err="1">
                <a:solidFill>
                  <a:schemeClr val="tx1"/>
                </a:solidFill>
                <a:latin typeface="+mj-lt"/>
              </a:rPr>
              <a:t>amba</a:t>
            </a:r>
            <a:r>
              <a:rPr lang="da-DK" sz="2400" dirty="0">
                <a:solidFill>
                  <a:schemeClr val="tx1"/>
                </a:solidFill>
                <a:latin typeface="+mj-lt"/>
              </a:rPr>
              <a:t> koncernen</a:t>
            </a:r>
            <a:endParaRPr lang="da-DK" sz="3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B3B626-F349-4309-B8C1-1F61EC50C298}"/>
              </a:ext>
            </a:extLst>
          </p:cNvPr>
          <p:cNvCxnSpPr>
            <a:cxnSpLocks/>
          </p:cNvCxnSpPr>
          <p:nvPr userDrawn="1"/>
        </p:nvCxnSpPr>
        <p:spPr>
          <a:xfrm>
            <a:off x="907324" y="4688113"/>
            <a:ext cx="1037735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42A0439-B9B2-450E-8C33-4FE71861535E}"/>
              </a:ext>
            </a:extLst>
          </p:cNvPr>
          <p:cNvSpPr/>
          <p:nvPr userDrawn="1"/>
        </p:nvSpPr>
        <p:spPr>
          <a:xfrm>
            <a:off x="907324" y="4862286"/>
            <a:ext cx="10377352" cy="924826"/>
          </a:xfrm>
          <a:prstGeom prst="rect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chemeClr val="tx1"/>
                </a:solidFill>
                <a:latin typeface="+mj-lt"/>
              </a:rPr>
              <a:t>Formel godkendelse af </a:t>
            </a:r>
            <a:r>
              <a:rPr lang="da-DK" sz="3600" b="1" dirty="0">
                <a:solidFill>
                  <a:schemeClr val="tx2"/>
                </a:solidFill>
                <a:latin typeface="+mj-lt"/>
              </a:rPr>
              <a:t>årsrapporten</a:t>
            </a:r>
          </a:p>
        </p:txBody>
      </p:sp>
    </p:spTree>
    <p:extLst>
      <p:ext uri="{BB962C8B-B14F-4D97-AF65-F5344CB8AC3E}">
        <p14:creationId xmlns:p14="http://schemas.microsoft.com/office/powerpoint/2010/main" val="86988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2"/>
          </a:solidFill>
          <a:latin typeface="COOP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COOP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483">
          <p15:clr>
            <a:srgbClr val="F26B43"/>
          </p15:clr>
        </p15:guide>
        <p15:guide id="3" pos="2184">
          <p15:clr>
            <a:srgbClr val="F26B43"/>
          </p15:clr>
        </p15:guide>
        <p15:guide id="4" pos="2026">
          <p15:clr>
            <a:srgbClr val="F26B43"/>
          </p15:clr>
        </p15:guide>
        <p15:guide id="5" pos="3931">
          <p15:clr>
            <a:srgbClr val="F26B43"/>
          </p15:clr>
        </p15:guide>
        <p15:guide id="6" pos="3749">
          <p15:clr>
            <a:srgbClr val="F26B43"/>
          </p15:clr>
        </p15:guide>
        <p15:guide id="7" pos="5677">
          <p15:clr>
            <a:srgbClr val="F26B43"/>
          </p15:clr>
        </p15:guide>
        <p15:guide id="8" pos="5518">
          <p15:clr>
            <a:srgbClr val="F26B43"/>
          </p15:clr>
        </p15:guide>
        <p15:guide id="13" pos="7242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187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4020">
          <p15:clr>
            <a:srgbClr val="F26B43"/>
          </p15:clr>
        </p15:guide>
        <p15:guide id="18" orient="horz" pos="459">
          <p15:clr>
            <a:srgbClr val="F26B43"/>
          </p15:clr>
        </p15:guide>
        <p15:guide id="19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0.jpg"/><Relationship Id="rId12" Type="http://schemas.openxmlformats.org/officeDocument/2006/relationships/image" Target="../media/image13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3315D4-C33C-4585-93A1-956E1B9046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924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3315D4-C33C-4585-93A1-956E1B904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A person sitting on a table&#10;&#10;Description automatically generated">
            <a:extLst>
              <a:ext uri="{FF2B5EF4-FFF2-40B4-BE49-F238E27FC236}">
                <a16:creationId xmlns:a16="http://schemas.microsoft.com/office/drawing/2014/main" id="{34AC432F-AE42-4E2C-9989-446A01C76E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b="131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2BEF99-9598-42D7-9B5E-137388E13E2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6000" b="1" i="0" u="none" strike="noStrike" kern="1200" cap="none" spc="0" normalizeH="0" baseline="0" noProof="0" dirty="0">
              <a:ln>
                <a:noFill/>
              </a:ln>
              <a:solidFill>
                <a:srgbClr val="C31414"/>
              </a:solidFill>
              <a:effectLst/>
              <a:uLnTx/>
              <a:uFillTx/>
              <a:latin typeface="COOP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B19A305-4540-4E98-9F2B-52248AAC5F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F0ED4F4-0D9D-492C-9943-3F5F01DADE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" panose="02010504010101010104" pitchFamily="2" charset="0"/>
              <a:ea typeface="+mn-ea"/>
              <a:cs typeface="+mn-cs"/>
              <a:sym typeface="COOP" panose="020105040101010101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D29BF-EC5C-427E-B832-4577F90928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BE60C-6529-421B-A845-DD15027EA2C7}" type="slidenum">
              <a:rPr kumimoji="0" lang="da-DK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7113A3B-52E7-42BA-8D1F-C069B01D710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"/>
              <a:ea typeface="+mn-ea"/>
              <a:cs typeface="+mn-cs"/>
              <a:sym typeface="+mj-lt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2584A89-78CC-4C1F-AF33-E498DA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 vert="horz">
            <a:normAutofit/>
          </a:bodyPr>
          <a:lstStyle/>
          <a:p>
            <a:r>
              <a:rPr lang="da-DK" dirty="0"/>
              <a:t>Nøgletal for Coop Danmark A/S og Brugsforeninger</a:t>
            </a:r>
            <a:br>
              <a:rPr lang="da-DK" dirty="0"/>
            </a:br>
            <a:endParaRPr lang="da-DK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8B48A59-F126-4F1C-AA36-5ADA28D39110}"/>
              </a:ext>
            </a:extLst>
          </p:cNvPr>
          <p:cNvSpPr txBox="1">
            <a:spLocks/>
          </p:cNvSpPr>
          <p:nvPr/>
        </p:nvSpPr>
        <p:spPr>
          <a:xfrm>
            <a:off x="469899" y="1212183"/>
            <a:ext cx="11312797" cy="3205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COOP" pitchFamily="2" charset="0"/>
                <a:ea typeface="+mj-ea"/>
                <a:cs typeface="+mj-cs"/>
              </a:defRPr>
            </a:lvl1pPr>
          </a:lstStyle>
          <a:p>
            <a:r>
              <a:rPr lang="da-DK" sz="1200" dirty="0">
                <a:solidFill>
                  <a:schemeClr val="tx1"/>
                </a:solidFill>
              </a:rPr>
              <a:t>Nøgletal 2019 og 2020</a:t>
            </a:r>
          </a:p>
        </p:txBody>
      </p:sp>
      <p:sp>
        <p:nvSpPr>
          <p:cNvPr id="18" name="Tekstfelt 2">
            <a:extLst>
              <a:ext uri="{FF2B5EF4-FFF2-40B4-BE49-F238E27FC236}">
                <a16:creationId xmlns:a16="http://schemas.microsoft.com/office/drawing/2014/main" id="{7DCE213C-3035-43F4-BE76-AEE809FC943A}"/>
              </a:ext>
            </a:extLst>
          </p:cNvPr>
          <p:cNvSpPr txBox="1"/>
          <p:nvPr/>
        </p:nvSpPr>
        <p:spPr>
          <a:xfrm>
            <a:off x="336074" y="5742038"/>
            <a:ext cx="1123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da-DK" sz="800" dirty="0"/>
              <a:t>Note:</a:t>
            </a:r>
          </a:p>
          <a:p>
            <a:pPr defTabSz="360000"/>
            <a:r>
              <a:rPr lang="da-DK" sz="800" dirty="0"/>
              <a:t>	</a:t>
            </a:r>
            <a:r>
              <a:rPr lang="da-DK" sz="800" b="1" dirty="0"/>
              <a:t>Ordinære justeringer 2019:</a:t>
            </a:r>
          </a:p>
          <a:p>
            <a:pPr defTabSz="360000"/>
            <a:r>
              <a:rPr lang="da-DK" sz="800" dirty="0"/>
              <a:t>	2019 var påvirket af lagerkonsolidering af Vejen og Odense samt en række mindre poster på samlet -48 mio. kr.</a:t>
            </a:r>
          </a:p>
          <a:p>
            <a:pPr defTabSz="360000"/>
            <a:r>
              <a:rPr lang="da-DK" sz="800" b="1" dirty="0"/>
              <a:t>	Ordinære justeringer 2020:</a:t>
            </a:r>
          </a:p>
          <a:p>
            <a:pPr defTabSz="360000"/>
            <a:r>
              <a:rPr lang="da-DK" sz="800" dirty="0"/>
              <a:t>	2020 var påvirket af reorganisering på Coops hovedkontor, et mindre antal butikslukninger på samlet -46 mio. kr..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FA3B-309D-42D8-8D74-CF4CF403E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083" y="2293925"/>
            <a:ext cx="3648075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54A05-E665-404B-95AC-E422BB3128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4852" y="2293925"/>
            <a:ext cx="3648075" cy="224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82BA9-D532-42A7-89E3-599125F7AF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4621" y="2293925"/>
            <a:ext cx="36480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1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8&quot;&gt;&lt;elem m_fUsage=&quot;7.47258025424728256070E+00&quot;&gt;&lt;m_msothmcolidx val=&quot;0&quot;/&gt;&lt;m_rgb r=&quot;31&quot; g=&quot;AE&quot; b=&quot;5C&quot;/&gt;&lt;/elem&gt;&lt;elem m_fUsage=&quot;7.86732892526108895659E-01&quot;&gt;&lt;m_msothmcolidx val=&quot;0&quot;/&gt;&lt;m_rgb r=&quot;FB&quot; g=&quot;CE&quot; b=&quot;CF&quot;/&gt;&lt;/elem&gt;&lt;elem m_fUsage=&quot;6.51396861626671985768E-01&quot;&gt;&lt;m_msothmcolidx val=&quot;0&quot;/&gt;&lt;m_rgb r=&quot;C0&quot; g=&quot;00&quot; b=&quot;00&quot;/&gt;&lt;/elem&gt;&lt;elem m_fUsage=&quot;3.87420489000000145552E-01&quot;&gt;&lt;m_msothmcolidx val=&quot;0&quot;/&gt;&lt;m_rgb r=&quot;A0&quot; g=&quot;11&quot; b=&quot;06&quot;/&gt;&lt;/elem&gt;&lt;elem m_fUsage=&quot;2.50503898941249747434E-01&quot;&gt;&lt;m_msothmcolidx val=&quot;0&quot;/&gt;&lt;m_rgb r=&quot;00&quot; g=&quot;25&quot; b=&quot;73&quot;/&gt;&lt;/elem&gt;&lt;elem m_fUsage=&quot;1.35085171767299283552E-01&quot;&gt;&lt;m_msothmcolidx val=&quot;0&quot;/&gt;&lt;m_rgb r=&quot;00&quot; g=&quot;B0&quot; b=&quot;50&quot;/&gt;&lt;/elem&gt;&lt;elem m_fUsage=&quot;5.28443939943017901295E-02&quot;&gt;&lt;m_msothmcolidx val=&quot;0&quot;/&gt;&lt;m_rgb r=&quot;E0&quot; g=&quot;87&quot; b=&quot;24&quot;/&gt;&lt;/elem&gt;&lt;elem m_fUsage=&quot;3.81520424476946215520E-02&quot;&gt;&lt;m_msothmcolidx val=&quot;0&quot;/&gt;&lt;m_rgb r=&quot;F8&quot; g=&quot;AF&quot; b=&quot;6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ZPce6BpwQn.Dsfy5aj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OOP">
      <a:dk1>
        <a:srgbClr val="000000"/>
      </a:dk1>
      <a:lt1>
        <a:srgbClr val="FFFFFF"/>
      </a:lt1>
      <a:dk2>
        <a:srgbClr val="C31414"/>
      </a:dk2>
      <a:lt2>
        <a:srgbClr val="FFFFFF"/>
      </a:lt2>
      <a:accent1>
        <a:srgbClr val="C31414"/>
      </a:accent1>
      <a:accent2>
        <a:srgbClr val="8B1419"/>
      </a:accent2>
      <a:accent3>
        <a:srgbClr val="000000"/>
      </a:accent3>
      <a:accent4>
        <a:srgbClr val="636363"/>
      </a:accent4>
      <a:accent5>
        <a:srgbClr val="BABABA"/>
      </a:accent5>
      <a:accent6>
        <a:srgbClr val="EBEBEB"/>
      </a:accent6>
      <a:hlink>
        <a:srgbClr val="000000"/>
      </a:hlink>
      <a:folHlink>
        <a:srgbClr val="000000"/>
      </a:folHlink>
    </a:clrScheme>
    <a:fontScheme name="COOP">
      <a:majorFont>
        <a:latin typeface="COOP"/>
        <a:ea typeface=""/>
        <a:cs typeface=""/>
      </a:majorFont>
      <a:minorFont>
        <a:latin typeface="COO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3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OOP">
      <a:dk1>
        <a:srgbClr val="000000"/>
      </a:dk1>
      <a:lt1>
        <a:srgbClr val="FFFFFF"/>
      </a:lt1>
      <a:dk2>
        <a:srgbClr val="C31414"/>
      </a:dk2>
      <a:lt2>
        <a:srgbClr val="FFFFFF"/>
      </a:lt2>
      <a:accent1>
        <a:srgbClr val="C31414"/>
      </a:accent1>
      <a:accent2>
        <a:srgbClr val="8B1419"/>
      </a:accent2>
      <a:accent3>
        <a:srgbClr val="000000"/>
      </a:accent3>
      <a:accent4>
        <a:srgbClr val="636363"/>
      </a:accent4>
      <a:accent5>
        <a:srgbClr val="BABABA"/>
      </a:accent5>
      <a:accent6>
        <a:srgbClr val="EBEBEB"/>
      </a:accent6>
      <a:hlink>
        <a:srgbClr val="000000"/>
      </a:hlink>
      <a:folHlink>
        <a:srgbClr val="000000"/>
      </a:folHlink>
    </a:clrScheme>
    <a:fontScheme name="COOP">
      <a:majorFont>
        <a:latin typeface="COOP"/>
        <a:ea typeface=""/>
        <a:cs typeface=""/>
      </a:majorFont>
      <a:minorFont>
        <a:latin typeface="COO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3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COOP">
      <a:dk1>
        <a:srgbClr val="000000"/>
      </a:dk1>
      <a:lt1>
        <a:srgbClr val="FFFFFF"/>
      </a:lt1>
      <a:dk2>
        <a:srgbClr val="C31414"/>
      </a:dk2>
      <a:lt2>
        <a:srgbClr val="FFFFFF"/>
      </a:lt2>
      <a:accent1>
        <a:srgbClr val="C31414"/>
      </a:accent1>
      <a:accent2>
        <a:srgbClr val="8B1419"/>
      </a:accent2>
      <a:accent3>
        <a:srgbClr val="000000"/>
      </a:accent3>
      <a:accent4>
        <a:srgbClr val="636363"/>
      </a:accent4>
      <a:accent5>
        <a:srgbClr val="BABABA"/>
      </a:accent5>
      <a:accent6>
        <a:srgbClr val="EBEBEB"/>
      </a:accent6>
      <a:hlink>
        <a:srgbClr val="000000"/>
      </a:hlink>
      <a:folHlink>
        <a:srgbClr val="000000"/>
      </a:folHlink>
    </a:clrScheme>
    <a:fontScheme name="COOP">
      <a:majorFont>
        <a:latin typeface="COOP"/>
        <a:ea typeface=""/>
        <a:cs typeface=""/>
      </a:majorFont>
      <a:minorFont>
        <a:latin typeface="COO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3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13916</TotalTime>
  <Words>72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9" baseType="lpstr">
      <vt:lpstr>Arial</vt:lpstr>
      <vt:lpstr>Calibri</vt:lpstr>
      <vt:lpstr>COOP</vt:lpstr>
      <vt:lpstr>COOP Light</vt:lpstr>
      <vt:lpstr>1_Office Theme</vt:lpstr>
      <vt:lpstr>4_Office Theme</vt:lpstr>
      <vt:lpstr>6_Office Theme</vt:lpstr>
      <vt:lpstr>think-cell Slide</vt:lpstr>
      <vt:lpstr>Nøgletal for Coop Danmark A/S og Brugsforeninger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Bach</dc:creator>
  <cp:lastModifiedBy>Nielsen, Jens Juul</cp:lastModifiedBy>
  <cp:revision>842</cp:revision>
  <dcterms:created xsi:type="dcterms:W3CDTF">2018-11-23T19:32:59Z</dcterms:created>
  <dcterms:modified xsi:type="dcterms:W3CDTF">2021-04-21T18:15:55Z</dcterms:modified>
</cp:coreProperties>
</file>